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OEE</c:v>
                </c:pt>
              </c:strCache>
            </c:strRef>
          </c:tx>
          <c:spPr>
            <a:solidFill>
              <a:srgbClr val="0070B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Média Brasil</c:v>
                  </c:pt>
                  <c:pt idx="1">
                    <c:v>Classe mundial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85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8-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FB2F2"/>
                </a:solidFill>
              </a:rPr>
              <a:t>CMMS · EAM · INDÚSTRIA 4.0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73736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</a:rPr>
              <a:t>SIGMA WEB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40080" y="283464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FB2F2"/>
                </a:solidFill>
              </a:rPr>
              <a:t>A plataforma de gestão da manutenção com inteligência artificial —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7FB2F2"/>
                </a:solidFill>
              </a:rPr>
              <a:t>do chão de fábrica à decisão da diretoria.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42062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39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40080" y="48920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FB2F2"/>
                </a:solidFill>
              </a:rPr>
              <a:t>anos de mercado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383280" y="42062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300 mil+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3383280" y="48920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FB2F2"/>
                </a:solidFill>
              </a:rPr>
              <a:t>usuários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26480" y="420624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6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6126480" y="48920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FB2F2"/>
                </a:solidFill>
              </a:rPr>
              <a:t>países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B2F2"/>
                </a:solidFill>
              </a:rPr>
              <a:t>centralsigma.com.br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B2F2"/>
                </a:solidFill>
              </a:rPr>
              <a:t>BAIXO CUSTO, ALTO VALOR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O SIGMA WEB a partir de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6400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R$ 180</a:t>
            </a:r>
            <a:pPr indent="0" marL="0">
              <a:buNone/>
            </a:pPr>
            <a:r>
              <a:rPr lang="en-US" sz="2200" dirty="0">
                <a:solidFill>
                  <a:srgbClr val="7FB2F2"/>
                </a:solidFill>
              </a:rPr>
              <a:t> /mês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58521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✓"/>
            </a:pPr>
            <a:r>
              <a:rPr lang="en-US" sz="1500" dirty="0">
                <a:solidFill>
                  <a:srgbClr val="FFFFFF"/>
                </a:solidFill>
              </a:rPr>
              <a:t>30 dias de avaliação gratuita
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✓"/>
            </a:pPr>
            <a:r>
              <a:rPr lang="en-US" sz="1500" dirty="0">
                <a:solidFill>
                  <a:srgbClr val="FFFFFF"/>
                </a:solidFill>
              </a:rPr>
              <a:t>Pix, Cartão, Boleto e BNDES em até 36x
</a:t>
            </a:r>
            <a:endParaRPr lang="en-US" sz="1500" dirty="0"/>
          </a:p>
          <a:p>
            <a:pPr marL="342900" indent="-342900">
              <a:buSzPct val="100000"/>
              <a:buChar char="✓"/>
            </a:pPr>
            <a:r>
              <a:rPr lang="en-US" sz="1500" dirty="0">
                <a:solidFill>
                  <a:srgbClr val="FFFFFF"/>
                </a:solidFill>
              </a:rPr>
              <a:t>Cinco versões — do app gratuito ao SaaS Enterprise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5577840"/>
            <a:ext cx="6035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FB2F2"/>
                </a:solidFill>
              </a:rPr>
              <a:t>Uma corretiva emergencial custa de 3 a 5x a preventiva — o SIGMA se paga evitando paradas.</a:t>
            </a:r>
            <a:endParaRPr lang="en-US" sz="1300" dirty="0"/>
          </a:p>
        </p:txBody>
      </p:sp>
      <p:pic>
        <p:nvPicPr>
          <p:cNvPr id="7" name="Image 0" descr="C:\Users\abrah\OneDrive\Empresa\Projetos\site-centralsigma\public\img\pitch\verso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315200" y="1554480"/>
            <a:ext cx="420624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POR QUE O SIGMA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Forte onde os concorrentes são fracos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11064240" cy="1737360"/>
          </a:xfrm>
          <a:prstGeom prst="rect">
            <a:avLst/>
          </a:prstGeom>
          <a:solidFill>
            <a:srgbClr val="F4F6F7"/>
          </a:solidFill>
          <a:ln/>
        </p:spPr>
        <p:txBody>
          <a:bodyPr wrap="square" lIns="177800" tIns="177800" rIns="177800" bIns="17780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20272E"/>
                </a:solidFill>
              </a:rPr>
              <a:t>"A documentação do SIGMA está excepcionalmente forte na camada de inteligência (IA, PDCA, follow-up, RPA, IoT, BI, AUDIT SCORE) — território onde a maioria dos concorrentes é fraca. É o inverso do SAP PM, forte no transacional e fraco na inteligência."</a:t>
            </a:r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</a:rPr>
              <a:t>  — Manual Técnico do SIGMA, pág. 609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393192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393192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Inteligência Artificial integrada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297680" y="393192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34840" y="393192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PDCA nativo com apoio de IA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046720" y="393192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393192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Detecção automática de anomalias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516636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516636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Follow-up automático com SLA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97680" y="516636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34840" y="516636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SIGMA Mobile 3.0 (online/offline)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46720" y="516636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6DCD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83880" y="5166360"/>
            <a:ext cx="3291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BI integrado em tempo real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19456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Leve o SIGMA WEB para a sua operação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371600" y="3383280"/>
            <a:ext cx="9418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7FB2F2"/>
                </a:solidFill>
              </a:rPr>
              <a:t>39 anos de manutenção industrial, IA embarcada e um custo que cabe no orçamento.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3346704" y="4389120"/>
            <a:ext cx="5486400" cy="64008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3A5C"/>
                </a:solidFill>
              </a:rPr>
              <a:t>Agende uma demonstração gratuita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576072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7FB2F2"/>
                </a:solidFill>
              </a:rPr>
              <a:t>comercial@redeindustrial.com.br  ·  centralsigma.com.br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O PROBLEMA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Manutenção reativa custa caro — e não aparece no fim do mês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603504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0272E"/>
                </a:solidFill>
              </a:rPr>
              <a:t>Manutenção apagando incêndio, sem preventiva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0272E"/>
                </a:solidFill>
              </a:rPr>
              <a:t>Histórico de falhas e custos em planilhas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0272E"/>
                </a:solidFill>
              </a:rPr>
              <a:t>Sem indicadores de classe mundial (MTTR, MTBF)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0272E"/>
                </a:solidFill>
              </a:rPr>
              <a:t>Estoque de peças sem controle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0272E"/>
                </a:solidFill>
              </a:rPr>
              <a:t>Paradas não planejadas derrubando a produção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858000" y="2194560"/>
            <a:ext cx="4754880" cy="2011680"/>
          </a:xfrm>
          <a:prstGeom prst="rect">
            <a:avLst/>
          </a:prstGeom>
          <a:solidFill>
            <a:srgbClr val="E1EFF8"/>
          </a:solidFill>
          <a:ln/>
        </p:spPr>
        <p:txBody>
          <a:bodyPr wrap="square" lIns="152400" tIns="152400" rIns="152400" bIns="15240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A3A5C"/>
                </a:solidFill>
              </a:rPr>
              <a:t>"Custos indiretos somam de 2 a 4x os diretos; perdas por falhas evitáveis chegam a 7 a 19,7% do faturamento anual."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</a:rPr>
              <a:t>— Manual Técnico do SIGMA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0" y="448056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70B8"/>
                </a:solidFill>
              </a:rPr>
              <a:t>A corretiva emergencial custa de 3 a 5x a preventiva equivalente.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DESDE 1987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Quase quatro décadas de manutenção industrial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6583680" cy="2743200"/>
          </a:xfrm>
          <a:prstGeom prst="rect">
            <a:avLst/>
          </a:prstGeom>
          <a:solidFill>
            <a:srgbClr val="F4F6F7"/>
          </a:solidFill>
          <a:ln/>
        </p:spPr>
        <p:txBody>
          <a:bodyPr wrap="square" lIns="203200" tIns="203200" rIns="203200" bIns="20320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20272E"/>
                </a:solidFill>
              </a:rPr>
              <a:t>"A história do SIGMA começa em 1987, no Polo Petroquímico de Triunfo (Rio Grande do Sul) — um dos ambientes industriais mais exigentes do país, onde parada de equipamento significa risco à segurança e perdas de grande escala."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200" b="1" dirty="0">
                <a:solidFill>
                  <a:srgbClr val="667085"/>
                </a:solidFill>
              </a:rPr>
              <a:t>— Manual Técnico do SIGMA, pág. 3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406640" y="2103120"/>
            <a:ext cx="42976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0272E"/>
                </a:solidFill>
              </a:rPr>
              <a:t>1987 — Nasce no chão de fábrica petroquímico
</a:t>
            </a:r>
            <a:pPr indent="0" marL="0">
              <a:buNone/>
            </a:pPr>
            <a:r>
              <a:rPr lang="en-US" sz="1400" dirty="0">
                <a:solidFill>
                  <a:srgbClr val="20272E"/>
                </a:solidFill>
              </a:rPr>
              <a:t>Do controle de O.S. à gestão da confiabilidade (MTBF, MTTR)
</a:t>
            </a:r>
            <a:pPr indent="0" marL="0">
              <a:buNone/>
            </a:pPr>
            <a:r>
              <a:rPr lang="en-US" sz="1400" dirty="0">
                <a:solidFill>
                  <a:srgbClr val="20272E"/>
                </a:solidFill>
              </a:rPr>
              <a:t>À gestão de ativos por ciclo de vida (EAM) e à IA no PCM
</a:t>
            </a:r>
            <a:pPr indent="0" marL="0">
              <a:buNone/>
            </a:pPr>
            <a:r>
              <a:rPr lang="en-US" sz="1400" dirty="0">
                <a:solidFill>
                  <a:srgbClr val="20272E"/>
                </a:solidFill>
              </a:rPr>
              <a:t>ISO 14224, ISO 55000, EN 13306/15341, SMRP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A PLATAFORMA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Tudo o que o PCM precisa, num só sistema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783080" cy="1371600"/>
          </a:xfrm>
          <a:prstGeom prst="roundRect">
            <a:avLst>
              <a:gd name="adj" fmla="val 6667"/>
            </a:avLst>
          </a:prstGeom>
          <a:solidFill>
            <a:srgbClr val="E1EFF8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103120"/>
            <a:ext cx="1783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70B8"/>
                </a:solidFill>
              </a:rPr>
              <a:t>24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27889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</a:rPr>
              <a:t>módulos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514600" y="1920240"/>
            <a:ext cx="1783080" cy="1371600"/>
          </a:xfrm>
          <a:prstGeom prst="roundRect">
            <a:avLst>
              <a:gd name="adj" fmla="val 6667"/>
            </a:avLst>
          </a:prstGeom>
          <a:solidFill>
            <a:srgbClr val="E1EFF8"/>
          </a:solidFill>
          <a:ln/>
        </p:spPr>
      </p:sp>
      <p:sp>
        <p:nvSpPr>
          <p:cNvPr id="8" name="Text 6"/>
          <p:cNvSpPr/>
          <p:nvPr/>
        </p:nvSpPr>
        <p:spPr>
          <a:xfrm>
            <a:off x="2514600" y="2103120"/>
            <a:ext cx="1783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70B8"/>
                </a:solidFill>
              </a:rPr>
              <a:t>256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514600" y="27889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</a:rPr>
              <a:t>funções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80560" y="1920240"/>
            <a:ext cx="1783080" cy="1371600"/>
          </a:xfrm>
          <a:prstGeom prst="roundRect">
            <a:avLst>
              <a:gd name="adj" fmla="val 6667"/>
            </a:avLst>
          </a:prstGeom>
          <a:solidFill>
            <a:srgbClr val="E1EFF8"/>
          </a:solidFill>
          <a:ln/>
        </p:spPr>
      </p:sp>
      <p:sp>
        <p:nvSpPr>
          <p:cNvPr id="11" name="Text 9"/>
          <p:cNvSpPr/>
          <p:nvPr/>
        </p:nvSpPr>
        <p:spPr>
          <a:xfrm>
            <a:off x="4480560" y="2103120"/>
            <a:ext cx="1783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70B8"/>
                </a:solidFill>
              </a:rPr>
              <a:t>764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480560" y="278892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</a:rPr>
              <a:t>fluxos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3657600"/>
            <a:ext cx="56692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Ordens de Serviço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Planos &amp; Preventiva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Indicadores &amp; BI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Ativos &amp; ISO 14224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Segurança do Trabalho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20272E"/>
                </a:solidFill>
              </a:rPr>
              <a:t>IoT &amp; Horímetros WiFi</a:t>
            </a:r>
            <a:endParaRPr lang="en-US" sz="1400" dirty="0"/>
          </a:p>
        </p:txBody>
      </p:sp>
      <p:pic>
        <p:nvPicPr>
          <p:cNvPr id="14" name="Image 0" descr="C:\Users\abrah\OneDrive\Empresa\Projetos\site-centralsigma\public\img\telas-sistema\dashboa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1920240"/>
            <a:ext cx="5029200" cy="2587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RECURSOS · ORDEM DE SERVIÇO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A O.S. é o coração — da solicitação ao encerramento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603504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Funil de triagem SS -&gt; O.S.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"A separação formal entre a Solicitação (SS) e a Ordem de Serviço (OS). Entre uma e outra existe a triagem."  (pág. 614)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Encerramento em duas fases + custos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"A conclusão técnica (consertei) separada do encerramento administrativo (material e horas batem). Espelha o padrao SAP TECO -&gt; CLSD."  (pág. 615)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Segurança PT / LOTO / APR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"Sem PT vigente, o trabalho não começa; com LOTO aplicado, a OS não encerra até a remoção registrada."  (pág. 616)</a:t>
            </a:r>
            <a:endParaRPr lang="en-US" sz="1400" dirty="0"/>
          </a:p>
        </p:txBody>
      </p:sp>
      <p:pic>
        <p:nvPicPr>
          <p:cNvPr id="5" name="Image 0" descr="C:\Users\abrah\OneDrive\Empresa\Projetos\site-centralsigma\public\img\telas-sistema\os-backlog-i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2103120"/>
            <a:ext cx="4846320" cy="24963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RECURSOS · CONFIABILIDADE &amp; 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Um histórico que aprende — e um cérebro que recomenda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603504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Apontamento de falha ISO 14224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"A mesma falha registrada em mil OS vira um Pareto de causas, uma curva de Weibull e o insumo do FMEA. A diferença entre uma manutenção que aprende e uma que repete os erros."  (pág. 614-615)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Cérebro Oráculo — orientado a metas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"O motor identifica os bad actors e decompõe o MTTR em espera x execução — revelando se o gargalo é a fila ou a mão de obra."  (pág. 626)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IA que sugere, nunca decide sozinha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"A IA nunca substitui a lógica de regras nem toca no score — apenas reescreve o texto. O score permanece inviolável."  (pág. 502)</a:t>
            </a:r>
            <a:endParaRPr lang="en-US" sz="1400" dirty="0"/>
          </a:p>
        </p:txBody>
      </p:sp>
      <p:pic>
        <p:nvPicPr>
          <p:cNvPr id="5" name="Image 0" descr="C:\Users\abrah\OneDrive\Empresa\Projetos\site-centralsigma\public\img\telas-sistema\oracul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2103120"/>
            <a:ext cx="4846320" cy="24963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RECURSOS · PLANEJAMENTO &amp; CUSTOS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Planeje, congele, meça e controle o custo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603504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Programação congelada + aderência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"Uma programação semanal congelada (baseline) e a métrica de aderência: quanto do combinado virou OS concluída. Semáforo verde &gt;= 85%."  (pág. 616-617)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Orçamento 3D — vê o estouro antes da conta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"Disponível = Orçado - Realizado - Comprometido. O gestor vê o problema antes de a conta chegar."  (pág. 618)</a:t>
            </a:r>
            <a:pPr indent="0" marL="0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0A3A5C"/>
                </a:solidFill>
              </a:rPr>
              <a:t>Projetos de parada (MPM/EVM)</a:t>
            </a:r>
            <a:pPr indent="0" marL="0">
              <a:spcAft>
                <a:spcPts val="600"/>
              </a:spcAft>
              <a:buNone/>
            </a:pPr>
            <a:r>
              <a:rPr lang="en-US" sz="1200" i="1" dirty="0">
                <a:solidFill>
                  <a:srgbClr val="20272E"/>
                </a:solidFill>
              </a:rPr>
              <a:t>"Valor Agregado (ANSI/EIA-748): PV, EV, AC, SPI, CPI, EAC; Curva S; import/export MSPDI (MS Project)."  (pág. 20)</a:t>
            </a:r>
            <a:endParaRPr lang="en-US" sz="1400" dirty="0"/>
          </a:p>
        </p:txBody>
      </p:sp>
      <p:pic>
        <p:nvPicPr>
          <p:cNvPr id="5" name="Image 0" descr="C:\Users\abrah\OneDrive\Empresa\Projetos\site-centralsigma\public\img\telas-sistema\gant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0" y="2103120"/>
            <a:ext cx="4846320" cy="24963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INDICADORES DE CLASSE MUNDIAL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Confiabilidade que você mede — e a diretoria enxerga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5852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0272E"/>
                </a:solidFill>
              </a:rPr>
              <a:t>MTBF — Confiabilidade (tempo médio entre falhas)
</a:t>
            </a:r>
            <a:pPr indent="0" marL="0">
              <a:buNone/>
            </a:pPr>
            <a:r>
              <a:rPr lang="en-US" sz="1500" dirty="0">
                <a:solidFill>
                  <a:srgbClr val="20272E"/>
                </a:solidFill>
              </a:rPr>
              <a:t>MTTR — Mantenabilidade (tempo médio de reparo)
</a:t>
            </a:r>
            <a:pPr indent="0" marL="0">
              <a:buNone/>
            </a:pPr>
            <a:r>
              <a:rPr lang="en-US" sz="1500" b="1" dirty="0">
                <a:solidFill>
                  <a:srgbClr val="20272E"/>
                </a:solidFill>
              </a:rPr>
              <a:t>Disponibilidade  A = MTBF / (MTBF + MTTR)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5852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72E"/>
                </a:solidFill>
              </a:rPr>
              <a:t>OEE — eficiência global dos equipamentos</a:t>
            </a:r>
            <a:endParaRPr lang="en-US" sz="14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4023360"/>
          <a:ext cx="585216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pic>
        <p:nvPicPr>
          <p:cNvPr id="7" name="Image 0" descr="C:\Users\abrah\OneDrive\Empresa\Projetos\site-centralsigma\public\img\telas-sistema\painel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2011680"/>
            <a:ext cx="4846320" cy="24963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66560" y="466344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67085"/>
                </a:solidFill>
              </a:rPr>
              <a:t>Classe mundial &gt;= 85% vs. média brasileira de 55 a 65%.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70B8"/>
                </a:solidFill>
              </a:rPr>
              <a:t>MÉTODO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72E"/>
                </a:solidFill>
              </a:rPr>
              <a:t>O Ciclo PDCA em cada Ordem de Serviço</a:t>
            </a:r>
            <a:endParaRPr lang="en-US" sz="2600" dirty="0"/>
          </a:p>
        </p:txBody>
      </p:sp>
      <p:pic>
        <p:nvPicPr>
          <p:cNvPr id="4" name="Image 0" descr="C:\Users\abrah\OneDrive\Empresa\Projetos\site-centralsigma\public\img\pitch\fluxo-pc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920240"/>
            <a:ext cx="475488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0" y="2103120"/>
            <a:ext cx="5943600" cy="2377440"/>
          </a:xfrm>
          <a:prstGeom prst="rect">
            <a:avLst/>
          </a:prstGeom>
          <a:solidFill>
            <a:srgbClr val="F4F6F7"/>
          </a:solidFill>
          <a:ln/>
        </p:spPr>
        <p:txBody>
          <a:bodyPr wrap="square" lIns="177800" tIns="177800" rIns="177800" bIns="17780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20272E"/>
                </a:solidFill>
              </a:rPr>
              <a:t>"O PDCA não é um relatório do sistema — é o motor de qualidade que gira o ciclo. O ciclo nunca termina em branco — a etapa A exige ajuste versionado ou declaração assinada de sem ajuste necessário."</a:t>
            </a:r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</a:rPr>
              <a:t>— Manual Técnico do SIGMA, pág. 625-626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669280" y="4754880"/>
            <a:ext cx="1371600" cy="640080"/>
          </a:xfrm>
          <a:prstGeom prst="roundRect">
            <a:avLst>
              <a:gd name="adj" fmla="val 11429"/>
            </a:avLst>
          </a:prstGeom>
          <a:solidFill>
            <a:srgbClr val="0070B8"/>
          </a:solidFill>
          <a:ln/>
        </p:spPr>
      </p:sp>
      <p:sp>
        <p:nvSpPr>
          <p:cNvPr id="7" name="Text 4"/>
          <p:cNvSpPr/>
          <p:nvPr/>
        </p:nvSpPr>
        <p:spPr>
          <a:xfrm>
            <a:off x="5669280" y="47548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PLAN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78040" y="4754880"/>
            <a:ext cx="1371600" cy="640080"/>
          </a:xfrm>
          <a:prstGeom prst="roundRect">
            <a:avLst>
              <a:gd name="adj" fmla="val 11429"/>
            </a:avLst>
          </a:prstGeom>
          <a:solidFill>
            <a:srgbClr val="2F8FD0"/>
          </a:solidFill>
          <a:ln/>
        </p:spPr>
      </p:sp>
      <p:sp>
        <p:nvSpPr>
          <p:cNvPr id="9" name="Text 6"/>
          <p:cNvSpPr/>
          <p:nvPr/>
        </p:nvSpPr>
        <p:spPr>
          <a:xfrm>
            <a:off x="7178040" y="47548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DO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8686800" y="4754880"/>
            <a:ext cx="1371600" cy="640080"/>
          </a:xfrm>
          <a:prstGeom prst="roundRect">
            <a:avLst>
              <a:gd name="adj" fmla="val 11429"/>
            </a:avLst>
          </a:prstGeom>
          <a:solidFill>
            <a:srgbClr val="7FB2F2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0" y="47548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3A5C"/>
                </a:solidFill>
              </a:rPr>
              <a:t>CHECK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10195560" y="4754880"/>
            <a:ext cx="1371600" cy="640080"/>
          </a:xfrm>
          <a:prstGeom prst="roundRect">
            <a:avLst>
              <a:gd name="adj" fmla="val 11429"/>
            </a:avLst>
          </a:prstGeom>
          <a:solidFill>
            <a:srgbClr val="0A3A5C"/>
          </a:solidFill>
          <a:ln/>
        </p:spPr>
      </p:sp>
      <p:sp>
        <p:nvSpPr>
          <p:cNvPr id="13" name="Text 10"/>
          <p:cNvSpPr/>
          <p:nvPr/>
        </p:nvSpPr>
        <p:spPr>
          <a:xfrm>
            <a:off x="10195560" y="47548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ACT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Central Sigma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Rede Industrial — SIGMA</dc:creator>
  <cp:lastModifiedBy>Rede Industrial — SIGMA</cp:lastModifiedBy>
  <cp:revision>1</cp:revision>
  <dcterms:created xsi:type="dcterms:W3CDTF">2026-07-12T17:11:40Z</dcterms:created>
  <dcterms:modified xsi:type="dcterms:W3CDTF">2026-07-12T17:11:40Z</dcterms:modified>
</cp:coreProperties>
</file>